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2" r:id="rId7"/>
    <p:sldId id="472" r:id="rId8"/>
    <p:sldId id="473" r:id="rId9"/>
    <p:sldId id="474" r:id="rId10"/>
    <p:sldId id="475" r:id="rId11"/>
    <p:sldId id="476" r:id="rId12"/>
    <p:sldId id="478" r:id="rId13"/>
    <p:sldId id="479" r:id="rId14"/>
    <p:sldId id="482" r:id="rId15"/>
    <p:sldId id="483" r:id="rId16"/>
    <p:sldId id="484" r:id="rId17"/>
    <p:sldId id="485" r:id="rId18"/>
    <p:sldId id="303" r:id="rId19"/>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646"/>
    <a:srgbClr val="FFFFFF"/>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8373" autoAdjust="0"/>
  </p:normalViewPr>
  <p:slideViewPr>
    <p:cSldViewPr>
      <p:cViewPr varScale="1">
        <p:scale>
          <a:sx n="68" d="100"/>
          <a:sy n="68" d="100"/>
        </p:scale>
        <p:origin x="604" y="52"/>
      </p:cViewPr>
      <p:guideLst>
        <p:guide orient="horz" pos="2190"/>
        <p:guide orient="horz" pos="1804"/>
        <p:guide orient="horz" pos="2552"/>
        <p:guide pos="38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9D29BB1-3E8D-4B95-8EAD-9E2ABBFE1F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9ED05C0-91A1-48D6-88E9-09D544760C0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FFE5E07-73F2-4758-9A48-7E888F6395A1}"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7355268-7D24-4A9B-954B-2B0C080099EB}"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4C34F61-F418-457B-9D45-14AE2166B38A}"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EDE0DFB-7594-4D3C-B401-5A4ABB619B97}"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81908A4-B6F8-4237-B14B-89E6A59F391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40488F4-9747-491C-8DC7-A6A6860B3D51}"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C19B9F-A90F-4726-ADDD-8B35CB603E8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C818370-A17F-41A3-A89F-8B68E6104387}"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9BD4DC0-6A7F-40DF-B2E2-1C84CA5FF9E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8659CF-E8E7-4F0E-95A6-24428410397C}"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4480370-FD90-496F-8D66-90F6746C823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B15A58E-3C5D-4DD2-9F81-554258B12395}"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6983EDC-AC2A-42B6-9EF3-08BFCE0B808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A8945F8-2B21-43B1-A1DF-D72019E25A5B}"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321E6CF-CB27-4735-A8F1-727CEAF4FD6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A4BBFF8-23AD-4CDC-957E-0B69047F111B}"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09A1CD5-689E-4AC8-B140-D47314984B4B}"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8623484-229B-4D8B-BACD-7AAF7470093C}"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7EEB9503-B660-4F0D-A7E5-830365CA63CB}"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BF351E4-14EF-43C8-A632-E16E4A229071}"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022BD3B-C4FB-455A-BE86-184D7FB32F87}"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2C1FDF2-0985-49B5-BA0D-1501FB47D6C0}"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ECA63209-EA57-40D6-975F-223140903FE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EB99BCD-2D79-4EF1-8CD9-59C2D0ECE5CE}"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B89AEDA7-584A-42F0-B076-E52DF7CE4E0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57B8A5A-F02B-48B4-8FA8-E16AD90C82DC}"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C4F8D2DE-242F-481B-BFBB-9153AFEA68CC}"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95BDFACB-8B07-4E2F-8722-688AA827C32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2936240"/>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23678"/>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SHENJIXUE JICHU YU SHIWU</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79666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76276"/>
            <a:ext cx="10153650" cy="3251556"/>
            <a:chOff x="946620" y="1670343"/>
            <a:chExt cx="10153650" cy="3251556"/>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四、出具审计报告</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364487" y="2982907"/>
              <a:ext cx="9518650" cy="1938992"/>
            </a:xfrm>
            <a:prstGeom prst="rect">
              <a:avLst/>
            </a:prstGeom>
            <a:noFill/>
            <a:ln w="9525">
              <a:noFill/>
              <a:miter lim="800000"/>
            </a:ln>
          </p:spPr>
          <p:txBody>
            <a:bodyPr>
              <a:spAutoFit/>
            </a:bodyPr>
            <a:lstStyle/>
            <a:p>
              <a:pPr indent="457200"/>
              <a:r>
                <a:rPr lang="en-US" altLang="zh-CN"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2. </a:t>
              </a:r>
              <a:r>
                <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审计报告范例</a:t>
              </a:r>
              <a:endParaRPr lang="en-US" altLang="zh-CN"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1</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）无保留意见的审计报告</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2</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）保留意见的审计报告</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3</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）否定意见的审计报告</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4</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）无法发表意见的审计报告</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a:t>
            </a: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出具审计报告</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838622" y="1340768"/>
            <a:ext cx="10153650" cy="3251556"/>
            <a:chOff x="946620" y="1670343"/>
            <a:chExt cx="10153650" cy="3251556"/>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364487" y="2982907"/>
              <a:ext cx="9518650" cy="1938992"/>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sym typeface="微软雅黑" panose="020B0503020204020204" pitchFamily="34" charset="-122"/>
                </a:rPr>
                <a:t>管理建议书，是指注册会计师在完成审计工作后，针对审计过程中已注意到的、可能导致被审计单位财务报表产生重大错误报告的内部控制重大缺陷提出的书面建议。现行审计准则要求，注册会计师对审计过程中注意到的内部控制重大缺陷，应当告知被审计单位管理当局，必要时，可出具管理建议书。</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编制管理建议书</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838622" y="1340768"/>
            <a:ext cx="10153650" cy="3620888"/>
            <a:chOff x="946620" y="1670343"/>
            <a:chExt cx="10153650" cy="362088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一、管理建议书格式</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364487" y="2982907"/>
              <a:ext cx="9518650" cy="2308324"/>
            </a:xfrm>
            <a:prstGeom prst="rect">
              <a:avLst/>
            </a:prstGeom>
            <a:noFill/>
            <a:ln w="9525">
              <a:noFill/>
              <a:miter lim="800000"/>
            </a:ln>
          </p:spPr>
          <p:txBody>
            <a:bodyPr>
              <a:spAutoFit/>
            </a:bodyPr>
            <a:lstStyle/>
            <a:p>
              <a:pPr marL="457200" indent="-457200">
                <a:buAutoNum type="arabicPeriod"/>
              </a:pPr>
              <a:r>
                <a:rPr lang="zh-CN" altLang="en-US" sz="2400" b="1" dirty="0">
                  <a:latin typeface="楷体" panose="02010609060101010101" pitchFamily="49" charset="-122"/>
                  <a:ea typeface="楷体" panose="02010609060101010101" pitchFamily="49" charset="-122"/>
                  <a:sym typeface="微软雅黑" panose="020B0503020204020204" pitchFamily="34" charset="-122"/>
                </a:rPr>
                <a:t>标题。</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2.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收件人。</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3.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会计报表审计目的及管理建议书的性质。</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4.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内部控制重大缺陷及其影响和改进建议。</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5.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使用范围及使用责任。</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6.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签章。</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编制管理建议书</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838622" y="1340768"/>
            <a:ext cx="10153650" cy="4359552"/>
            <a:chOff x="946620" y="1670343"/>
            <a:chExt cx="10153650" cy="435955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二、管理建议书的作用</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364487" y="2982907"/>
              <a:ext cx="9518650" cy="3046988"/>
            </a:xfrm>
            <a:prstGeom prst="rect">
              <a:avLst/>
            </a:prstGeom>
            <a:noFill/>
            <a:ln w="9525">
              <a:noFill/>
              <a:miter lim="800000"/>
            </a:ln>
          </p:spPr>
          <p:txBody>
            <a:bodyPr>
              <a:spAutoFit/>
            </a:bodyPr>
            <a:lstStyle/>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    1.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由于注册会计师的职业特点，在审计过程中按规定需要检查被审计单位的内部控制系统，能够了解被审计单位经营管理中的关键所在。通过管理建议书，可以针对内部控制弱点，提供进一步完善内部控制，改进会计工作，提高经营管理水平的参考意见。这种意见最及时，有效，能促使被审计单位注意加强控制，改善工作，以防止弊端的发生。</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    2.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注册会计师借助管理建议书，事先提出了改进建议，可以把注册会计师的法律责任降到最低限度。</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编制管理建议书</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838622" y="1340768"/>
            <a:ext cx="10153650" cy="3990220"/>
            <a:chOff x="946620" y="1670343"/>
            <a:chExt cx="10153650" cy="3990220"/>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三、编制管理建议书注意事项</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364487" y="2982907"/>
              <a:ext cx="9518650" cy="2677656"/>
            </a:xfrm>
            <a:prstGeom prst="rect">
              <a:avLst/>
            </a:prstGeom>
            <a:noFill/>
            <a:ln w="9525">
              <a:noFill/>
              <a:miter lim="800000"/>
            </a:ln>
          </p:spPr>
          <p:txBody>
            <a:bodyPr>
              <a:spAutoFit/>
            </a:bodyPr>
            <a:lstStyle/>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    1.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可能存在审计意见不准确的风险，如管理建议书提到的已被利用的重大缺陷，是否导致会计报表出现未调整的重大差错而审计报告未加以披露的风险。</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a:p>
              <a:r>
                <a:rPr lang="en-US" altLang="zh-CN" sz="2400" b="1" dirty="0">
                  <a:latin typeface="楷体" panose="02010609060101010101" pitchFamily="49" charset="-122"/>
                  <a:ea typeface="楷体" panose="02010609060101010101" pitchFamily="49" charset="-122"/>
                  <a:sym typeface="微软雅黑" panose="020B0503020204020204" pitchFamily="34" charset="-122"/>
                </a:rPr>
                <a:t>    2. </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可能存在审计程序执行不足从而导致审计证据不足的风险，如管理建议书提到的可能会被利用的重大控制缺陷，而未履行充分、完整的审计程序，只是以较小、具有代表性的样本量，或者用其他测试来替代应履行的实质性测试。</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编制管理建议书</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838622" y="1340768"/>
            <a:ext cx="10153650" cy="3620888"/>
            <a:chOff x="946620" y="1670343"/>
            <a:chExt cx="10153650" cy="362088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四、管理建议书与审计报告的区别</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364487" y="2982907"/>
              <a:ext cx="9518650" cy="2308324"/>
            </a:xfrm>
            <a:prstGeom prst="rect">
              <a:avLst/>
            </a:prstGeom>
            <a:noFill/>
            <a:ln w="9525">
              <a:noFill/>
              <a:miter lim="800000"/>
            </a:ln>
          </p:spPr>
          <p:txBody>
            <a:bodyPr>
              <a:spAutoFit/>
            </a:bodyPr>
            <a:lstStyle/>
            <a:p>
              <a:r>
                <a:rPr lang="zh-CN" altLang="en-US" sz="2400" b="1" dirty="0">
                  <a:latin typeface="楷体" panose="02010609060101010101" pitchFamily="49" charset="-122"/>
                  <a:ea typeface="楷体" panose="02010609060101010101" pitchFamily="49" charset="-122"/>
                  <a:sym typeface="微软雅黑" panose="020B0503020204020204" pitchFamily="34" charset="-122"/>
                </a:rPr>
                <a:t>管理建议书和审计报告的区别主要有以下几方面。</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a:p>
              <a:r>
                <a:rPr lang="zh-CN" altLang="en-US" sz="2400" b="1" dirty="0">
                  <a:latin typeface="楷体" panose="02010609060101010101" pitchFamily="49" charset="-122"/>
                  <a:ea typeface="楷体" panose="02010609060101010101" pitchFamily="49" charset="-122"/>
                  <a:sym typeface="微软雅黑" panose="020B0503020204020204" pitchFamily="34" charset="-122"/>
                </a:rPr>
                <a:t>（ </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1</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）对象不同。</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zh-CN" altLang="en-US" sz="2400" b="1" dirty="0">
                  <a:latin typeface="楷体" panose="02010609060101010101" pitchFamily="49" charset="-122"/>
                  <a:ea typeface="楷体" panose="02010609060101010101" pitchFamily="49" charset="-122"/>
                  <a:sym typeface="微软雅黑" panose="020B0503020204020204" pitchFamily="34" charset="-122"/>
                </a:rPr>
                <a:t>（ </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2</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）涉及的范围不同。</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zh-CN" altLang="en-US" sz="2400" b="1" dirty="0">
                  <a:latin typeface="楷体" panose="02010609060101010101" pitchFamily="49" charset="-122"/>
                  <a:ea typeface="楷体" panose="02010609060101010101" pitchFamily="49" charset="-122"/>
                  <a:sym typeface="微软雅黑" panose="020B0503020204020204" pitchFamily="34" charset="-122"/>
                </a:rPr>
                <a:t>（ </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3</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）出具的时间不同。</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zh-CN" altLang="en-US" sz="2400" b="1" dirty="0">
                  <a:latin typeface="楷体" panose="02010609060101010101" pitchFamily="49" charset="-122"/>
                  <a:ea typeface="楷体" panose="02010609060101010101" pitchFamily="49" charset="-122"/>
                  <a:sym typeface="微软雅黑" panose="020B0503020204020204" pitchFamily="34" charset="-122"/>
                </a:rPr>
                <a:t>（ </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4</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）责任不同。</a:t>
              </a:r>
              <a:endParaRPr lang="en-US" altLang="zh-CN" sz="2400" b="1" dirty="0">
                <a:latin typeface="楷体" panose="02010609060101010101" pitchFamily="49" charset="-122"/>
                <a:ea typeface="楷体" panose="02010609060101010101" pitchFamily="49" charset="-122"/>
                <a:sym typeface="微软雅黑" panose="020B0503020204020204" pitchFamily="34" charset="-122"/>
              </a:endParaRPr>
            </a:p>
            <a:p>
              <a:r>
                <a:rPr lang="zh-CN" altLang="en-US" sz="2400" b="1" dirty="0">
                  <a:latin typeface="楷体" panose="02010609060101010101" pitchFamily="49" charset="-122"/>
                  <a:ea typeface="楷体" panose="02010609060101010101" pitchFamily="49" charset="-122"/>
                  <a:sym typeface="微软雅黑" panose="020B0503020204020204" pitchFamily="34" charset="-122"/>
                </a:rPr>
                <a:t>（ </a:t>
              </a:r>
              <a:r>
                <a:rPr lang="en-US" altLang="zh-CN" sz="2400" b="1" dirty="0">
                  <a:latin typeface="楷体" panose="02010609060101010101" pitchFamily="49" charset="-122"/>
                  <a:ea typeface="楷体" panose="02010609060101010101" pitchFamily="49" charset="-122"/>
                  <a:sym typeface="微软雅黑" panose="020B0503020204020204" pitchFamily="34" charset="-122"/>
                </a:rPr>
                <a:t>5</a:t>
              </a:r>
              <a:r>
                <a:rPr lang="zh-CN" altLang="en-US" sz="2400" b="1" dirty="0">
                  <a:latin typeface="楷体" panose="02010609060101010101" pitchFamily="49" charset="-122"/>
                  <a:ea typeface="楷体" panose="02010609060101010101" pitchFamily="49" charset="-122"/>
                  <a:sym typeface="微软雅黑" panose="020B0503020204020204" pitchFamily="34" charset="-122"/>
                </a:rPr>
                <a:t>）作用及影响的程度不同。</a:t>
              </a:r>
              <a:endParaRPr lang="zh-CN" altLang="en-US" sz="2400" b="1" dirty="0">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编制管理建议书</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47106"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9163" name="TextBox 59"/>
          <p:cNvSpPr>
            <a:spLocks noChangeArrowheads="1"/>
          </p:cNvSpPr>
          <p:nvPr/>
        </p:nvSpPr>
        <p:spPr bwMode="auto">
          <a:xfrm flipH="1">
            <a:off x="3576638" y="4243388"/>
            <a:ext cx="2160587" cy="366712"/>
          </a:xfrm>
          <a:prstGeom prst="rect">
            <a:avLst/>
          </a:prstGeom>
          <a:noFill/>
          <a:ln w="9525">
            <a:noFill/>
            <a:miter lim="800000"/>
          </a:ln>
        </p:spPr>
        <p:txBody>
          <a:bodyPr>
            <a:spAutoFit/>
          </a:bodyPr>
          <a:lstStyle/>
          <a:p>
            <a:pPr algn="ctr" eaLnBrk="0" hangingPunct="0"/>
            <a:r>
              <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9163"/>
                                        </p:tgtEl>
                                        <p:attrNameLst>
                                          <p:attrName>style.visibility</p:attrName>
                                        </p:attrNameLst>
                                      </p:cBhvr>
                                      <p:to>
                                        <p:strVal val="visible"/>
                                      </p:to>
                                    </p:set>
                                    <p:anim calcmode="lin" valueType="num">
                                      <p:cBhvr additive="base">
                                        <p:cTn id="81" dur="500"/>
                                        <p:tgtEl>
                                          <p:spTgt spid="49163"/>
                                        </p:tgtEl>
                                        <p:attrNameLst>
                                          <p:attrName>ppt_y</p:attrName>
                                        </p:attrNameLst>
                                      </p:cBhvr>
                                      <p:tavLst>
                                        <p:tav tm="0">
                                          <p:val>
                                            <p:strVal val="#ppt_y+#ppt_h*1.125000"/>
                                          </p:val>
                                        </p:tav>
                                        <p:tav tm="100000">
                                          <p:val>
                                            <p:strVal val="#ppt_y"/>
                                          </p:val>
                                        </p:tav>
                                      </p:tavLst>
                                    </p:anim>
                                    <p:animEffect transition="in" filter="wipe(up)">
                                      <p:cBhvr>
                                        <p:cTn id="82" dur="500"/>
                                        <p:tgtEl>
                                          <p:spTgt spid="49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9163" grpId="0"/>
      <p:bldP spid="43" grpId="0" animBg="1"/>
      <p:bldP spid="44" grpId="0" animBg="1"/>
      <p:bldP spid="45" grpId="0"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8" y="231298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5807711" y="3019723"/>
            <a:ext cx="2954656" cy="923330"/>
          </a:xfrm>
          <a:prstGeom prst="rect">
            <a:avLst/>
          </a:prstGeom>
          <a:noFill/>
          <a:ln w="9525">
            <a:noFill/>
            <a:miter lim="800000"/>
          </a:ln>
        </p:spPr>
        <p:txBody>
          <a:bodyPr wrap="none" anchor="ctr">
            <a:spAutoFit/>
          </a:bodyPr>
          <a:lstStyle/>
          <a:p>
            <a:pPr algn="ctr" eaLnBrk="0" hangingPunct="0"/>
            <a:r>
              <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审计报告</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3913"/>
          </a:xfrm>
          <a:prstGeom prst="rect">
            <a:avLst/>
          </a:prstGeom>
          <a:noFill/>
          <a:ln w="9525">
            <a:noFill/>
            <a:miter lim="800000"/>
          </a:ln>
        </p:spPr>
        <p:txBody>
          <a:bodyPr>
            <a:spAutoFit/>
          </a:bodyPr>
          <a:lstStyle/>
          <a:p>
            <a:pPr algn="ctr"/>
            <a:r>
              <a:rPr lang="zh-CN" altLang="en-US" sz="4800" b="1" dirty="0">
                <a:solidFill>
                  <a:schemeClr val="bg1"/>
                </a:solidFill>
                <a:latin typeface="Calibri" panose="020F0502020204030204" pitchFamily="34" charset="0"/>
              </a:rPr>
              <a:t>项目十一</a:t>
            </a:r>
            <a:endParaRPr lang="zh-CN" altLang="en-US" sz="4800" b="1" dirty="0">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89500" y="3267075"/>
            <a:ext cx="7300714" cy="555625"/>
            <a:chOff x="7701" y="3112"/>
            <a:chExt cx="11496" cy="874"/>
          </a:xfrm>
        </p:grpSpPr>
        <p:grpSp>
          <p:nvGrpSpPr>
            <p:cNvPr id="18446" name="组合 28"/>
            <p:cNvGrpSpPr/>
            <p:nvPr/>
          </p:nvGrpSpPr>
          <p:grpSpPr bwMode="auto">
            <a:xfrm>
              <a:off x="7701" y="3112"/>
              <a:ext cx="850" cy="874"/>
              <a:chOff x="7641" y="3141"/>
              <a:chExt cx="850" cy="874"/>
            </a:xfrm>
          </p:grpSpPr>
          <p:sp>
            <p:nvSpPr>
              <p:cNvPr id="18448"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47" name="TextBox 64"/>
            <p:cNvSpPr>
              <a:spLocks noChangeArrowheads="1"/>
            </p:cNvSpPr>
            <p:nvPr/>
          </p:nvSpPr>
          <p:spPr bwMode="auto">
            <a:xfrm>
              <a:off x="8806" y="3222"/>
              <a:ext cx="10391" cy="629"/>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理解审计报告的编制要求；</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89500" y="2439988"/>
            <a:ext cx="6750175" cy="555625"/>
            <a:chOff x="7701" y="1795"/>
            <a:chExt cx="10629" cy="874"/>
          </a:xfrm>
        </p:grpSpPr>
        <p:sp>
          <p:nvSpPr>
            <p:cNvPr id="18442" name="TextBox 64"/>
            <p:cNvSpPr>
              <a:spLocks noChangeArrowheads="1"/>
            </p:cNvSpPr>
            <p:nvPr/>
          </p:nvSpPr>
          <p:spPr bwMode="auto">
            <a:xfrm>
              <a:off x="8919" y="1905"/>
              <a:ext cx="9411" cy="629"/>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了解审计报告的工作流程；</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3" name="组合 30"/>
            <p:cNvGrpSpPr/>
            <p:nvPr/>
          </p:nvGrpSpPr>
          <p:grpSpPr bwMode="auto">
            <a:xfrm>
              <a:off x="7701" y="1795"/>
              <a:ext cx="850" cy="874"/>
              <a:chOff x="7641" y="3141"/>
              <a:chExt cx="850" cy="874"/>
            </a:xfrm>
          </p:grpSpPr>
          <p:sp>
            <p:nvSpPr>
              <p:cNvPr id="18444"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4095750"/>
            <a:ext cx="6534365" cy="557213"/>
            <a:chOff x="7701" y="4401"/>
            <a:chExt cx="10289" cy="879"/>
          </a:xfrm>
        </p:grpSpPr>
        <p:sp>
          <p:nvSpPr>
            <p:cNvPr id="18438" name="TextBox 64"/>
            <p:cNvSpPr>
              <a:spLocks noChangeArrowheads="1"/>
            </p:cNvSpPr>
            <p:nvPr/>
          </p:nvSpPr>
          <p:spPr bwMode="auto">
            <a:xfrm>
              <a:off x="8919" y="4508"/>
              <a:ext cx="9071" cy="631"/>
            </a:xfrm>
            <a:prstGeom prst="rect">
              <a:avLst/>
            </a:prstGeom>
            <a:noFill/>
            <a:ln w="9525">
              <a:noFill/>
              <a:miter lim="800000"/>
            </a:ln>
          </p:spPr>
          <p:txBody>
            <a:bodyPr wrap="square" anchor="ctr">
              <a:spAutoFit/>
            </a:bodyPr>
            <a:lstStyle/>
            <a:p>
              <a:pPr eaLnBrk="0" hangingPunct="0"/>
              <a:r>
                <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掌握审计报告的类型，熟记审计报告的内容。</a:t>
              </a:r>
              <a:endParaRPr lang="zh-CN" altLang="en-US" sz="2000" dirty="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39" name="组合 33"/>
            <p:cNvGrpSpPr/>
            <p:nvPr/>
          </p:nvGrpSpPr>
          <p:grpSpPr bwMode="auto">
            <a:xfrm>
              <a:off x="7701" y="4401"/>
              <a:ext cx="850" cy="879"/>
              <a:chOff x="7641" y="3141"/>
              <a:chExt cx="850" cy="879"/>
            </a:xfrm>
          </p:grpSpPr>
          <p:sp>
            <p:nvSpPr>
              <p:cNvPr id="18440"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3221692"/>
            <a:chOff x="946620" y="1670343"/>
            <a:chExt cx="10153650" cy="322169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486369" y="1759243"/>
              <a:ext cx="9516745" cy="488950"/>
            </a:xfrm>
            <a:prstGeom prst="rect">
              <a:avLst/>
            </a:prstGeom>
            <a:noFill/>
            <a:ln w="9525">
              <a:noFill/>
              <a:miter lim="800000"/>
            </a:ln>
          </p:spPr>
          <p:txBody>
            <a:bodyPr lIns="182843" tIns="91422" rIns="182843" bIns="91422">
              <a:spAutoFit/>
            </a:bodyPr>
            <a:lstStyle/>
            <a:p>
              <a:r>
                <a:rPr lang="zh-CN" altLang="en-US" sz="2000" b="1" dirty="0">
                  <a:solidFill>
                    <a:srgbClr val="F79646"/>
                  </a:solidFill>
                  <a:latin typeface="微软雅黑" panose="020B0503020204020204" pitchFamily="34" charset="-122"/>
                  <a:ea typeface="微软雅黑" panose="020B0503020204020204" pitchFamily="34" charset="-122"/>
                  <a:cs typeface="Lato Regular"/>
                </a:rPr>
                <a:t>一、编制审计差异调整表和试算平衡表</a:t>
              </a:r>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1938992"/>
            </a:xfrm>
            <a:prstGeom prst="rect">
              <a:avLst/>
            </a:prstGeom>
            <a:noFill/>
            <a:ln w="9525">
              <a:noFill/>
              <a:miter lim="800000"/>
            </a:ln>
          </p:spPr>
          <p:txBody>
            <a:bodyPr>
              <a:spAutoFit/>
            </a:bodyPr>
            <a:lstStyle/>
            <a:p>
              <a:pPr indent="457200"/>
              <a:r>
                <a:rPr lang="zh-CN" altLang="en-US" sz="2400" b="1" dirty="0">
                  <a:solidFill>
                    <a:srgbClr val="00B0F0"/>
                  </a:solidFill>
                  <a:latin typeface="楷体" panose="02010609060101010101" pitchFamily="49" charset="-122"/>
                  <a:ea typeface="楷体" panose="02010609060101010101" pitchFamily="49" charset="-122"/>
                </a:rPr>
                <a:t>（一）编制审计差异调整表</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en-US" altLang="zh-CN" sz="2400" b="1" dirty="0">
                  <a:solidFill>
                    <a:srgbClr val="00B0F0"/>
                  </a:solidFill>
                  <a:latin typeface="楷体" panose="02010609060101010101" pitchFamily="49" charset="-122"/>
                  <a:ea typeface="楷体" panose="02010609060101010101" pitchFamily="49" charset="-122"/>
                </a:rPr>
                <a:t>1. </a:t>
              </a:r>
              <a:r>
                <a:rPr lang="zh-CN" altLang="en-US" sz="2400" b="1" dirty="0">
                  <a:solidFill>
                    <a:srgbClr val="00B0F0"/>
                  </a:solidFill>
                  <a:latin typeface="楷体" panose="02010609060101010101" pitchFamily="49" charset="-122"/>
                  <a:ea typeface="楷体" panose="02010609060101010101" pitchFamily="49" charset="-122"/>
                </a:rPr>
                <a:t>审计差异调整表概述</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审计差异内容按是否需要调整账户记录可分为核算误差和重分类误差。</a:t>
              </a:r>
              <a:endParaRPr lang="en-US" altLang="zh-CN" sz="2400" b="1" dirty="0">
                <a:latin typeface="楷体" panose="02010609060101010101" pitchFamily="49" charset="-122"/>
                <a:ea typeface="楷体" panose="02010609060101010101" pitchFamily="49" charset="-122"/>
              </a:endParaRPr>
            </a:p>
            <a:p>
              <a:pPr indent="457200"/>
              <a:r>
                <a:rPr lang="en-US" altLang="zh-CN"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2. </a:t>
              </a:r>
              <a:r>
                <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编制审计差异调整表</a:t>
              </a: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审计终结</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76276"/>
            <a:ext cx="10153650" cy="5068352"/>
            <a:chOff x="946620" y="1670343"/>
            <a:chExt cx="10153650" cy="506835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二、取得管理层声明书</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581620" y="2953043"/>
              <a:ext cx="9518650" cy="3785652"/>
            </a:xfrm>
            <a:prstGeom prst="rect">
              <a:avLst/>
            </a:prstGeom>
            <a:noFill/>
            <a:ln w="9525">
              <a:noFill/>
              <a:miter lim="800000"/>
            </a:ln>
          </p:spPr>
          <p:txBody>
            <a:bodyPr>
              <a:spAutoFit/>
            </a:bodyPr>
            <a:lstStyle/>
            <a:p>
              <a:pPr indent="457200"/>
              <a:r>
                <a:rPr lang="zh-CN" altLang="en-US" sz="2400" b="1" dirty="0">
                  <a:solidFill>
                    <a:srgbClr val="00B0F0"/>
                  </a:solidFill>
                  <a:latin typeface="楷体" panose="02010609060101010101" pitchFamily="49" charset="-122"/>
                  <a:ea typeface="楷体" panose="02010609060101010101" pitchFamily="49" charset="-122"/>
                </a:rPr>
                <a:t>（一）管理层声明书的概念</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管理层声明是指被审计单位管理层向注册会计师提供的关于财务报表的各项陈述。获取管理层声明书是顺利开展审计工作的必要条件，是审计工作必不可少的一部分。</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管理层声明书有以下两个作用：一是明确管理层对财务报表的责任。被审计单位管理层在声明书中对提供给注册会计师的有关资料的真实性、合法性和完整性做出正面陈述，并明确承认对财务报表负责。二是提供审计证据。被审计单位管理层声明书把管理层对注册会计师的询问所做的答复以书面方式予以记录，可作为书面证据。</a:t>
              </a:r>
              <a:endParaRPr lang="en-US" altLang="zh-CN" sz="2400" b="1" dirty="0">
                <a:latin typeface="楷体" panose="02010609060101010101" pitchFamily="49" charset="-122"/>
                <a:ea typeface="楷体" panose="02010609060101010101" pitchFamily="49" charset="-122"/>
              </a:endParaRPr>
            </a:p>
            <a:p>
              <a:pPr indent="457200"/>
              <a:r>
                <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（二）管理层声明书范例</a:t>
              </a: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审计终结</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76276"/>
            <a:ext cx="10153650" cy="3221692"/>
            <a:chOff x="946620" y="1670343"/>
            <a:chExt cx="10153650" cy="3221692"/>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一、复核审计工作</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581620" y="2953043"/>
              <a:ext cx="9518650" cy="1938992"/>
            </a:xfrm>
            <a:prstGeom prst="rect">
              <a:avLst/>
            </a:prstGeom>
            <a:noFill/>
            <a:ln w="9525">
              <a:noFill/>
              <a:miter lim="800000"/>
            </a:ln>
          </p:spPr>
          <p:txBody>
            <a:bodyPr>
              <a:spAutoFit/>
            </a:bodyPr>
            <a:lstStyle/>
            <a:p>
              <a:pPr indent="457200"/>
              <a:r>
                <a:rPr lang="zh-CN" altLang="en-US" sz="2400" b="1" dirty="0">
                  <a:latin typeface="楷体" panose="02010609060101010101" pitchFamily="49" charset="-122"/>
                  <a:ea typeface="楷体" panose="02010609060101010101" pitchFamily="49" charset="-122"/>
                </a:rPr>
                <a:t>复核审计工作是指在出具审计报告前，复核人员对项目组做出的重大判断和准备得出的审计结论进行客观评价的过程。复核通常包括：与项目组负责人进行讨论；复核财务报表及其他业务对象信息及报告，判断报告是否适当；选取重大判断及与形成结论有关的工作底稿进行复核。</a:t>
              </a: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a:t>
            </a: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出具审计报告</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76276"/>
            <a:ext cx="10153650" cy="5807015"/>
            <a:chOff x="946620" y="1670343"/>
            <a:chExt cx="10153650" cy="5807015"/>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二、与管理层治理层沟通</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581620" y="2953043"/>
              <a:ext cx="9518650" cy="4524315"/>
            </a:xfrm>
            <a:prstGeom prst="rect">
              <a:avLst/>
            </a:prstGeom>
            <a:noFill/>
            <a:ln w="9525">
              <a:noFill/>
              <a:miter lim="800000"/>
            </a:ln>
          </p:spPr>
          <p:txBody>
            <a:bodyPr>
              <a:spAutoFit/>
            </a:bodyPr>
            <a:lstStyle/>
            <a:p>
              <a:pPr indent="457200"/>
              <a:r>
                <a:rPr lang="en-US" altLang="zh-CN" sz="2400" b="1" dirty="0">
                  <a:solidFill>
                    <a:srgbClr val="00B0F0"/>
                  </a:solidFill>
                  <a:latin typeface="楷体" panose="02010609060101010101" pitchFamily="49" charset="-122"/>
                  <a:ea typeface="楷体" panose="02010609060101010101" pitchFamily="49" charset="-122"/>
                </a:rPr>
                <a:t>1. </a:t>
              </a:r>
              <a:r>
                <a:rPr lang="zh-CN" altLang="en-US" sz="2400" b="1" dirty="0">
                  <a:solidFill>
                    <a:srgbClr val="00B0F0"/>
                  </a:solidFill>
                  <a:latin typeface="楷体" panose="02010609060101010101" pitchFamily="49" charset="-122"/>
                  <a:ea typeface="楷体" panose="02010609060101010101" pitchFamily="49" charset="-122"/>
                </a:rPr>
                <a:t>沟通目的</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）就审计范围和时间以及注册会计师、治理层和管理层各方在财务报表审</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计和沟通中的责任，取得相互了解。</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）及时向治理层告知审计中发现的与治理层责任相关的事项。</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）共享有助于注册会计师获取审计证据和治理层履行责任的其他信息。</a:t>
              </a:r>
              <a:endParaRPr lang="zh-CN" altLang="en-US" sz="2400" b="1" dirty="0">
                <a:latin typeface="楷体" panose="02010609060101010101" pitchFamily="49" charset="-122"/>
                <a:ea typeface="楷体" panose="02010609060101010101" pitchFamily="49" charset="-122"/>
              </a:endParaRPr>
            </a:p>
            <a:p>
              <a:pPr indent="457200"/>
              <a:r>
                <a:rPr lang="en-US" altLang="zh-CN" sz="2400" b="1" dirty="0">
                  <a:solidFill>
                    <a:srgbClr val="00B0F0"/>
                  </a:solidFill>
                  <a:latin typeface="楷体" panose="02010609060101010101" pitchFamily="49" charset="-122"/>
                  <a:ea typeface="楷体" panose="02010609060101010101" pitchFamily="49" charset="-122"/>
                </a:rPr>
                <a:t>2. </a:t>
              </a:r>
              <a:r>
                <a:rPr lang="zh-CN" altLang="en-US" sz="2400" b="1" dirty="0">
                  <a:solidFill>
                    <a:srgbClr val="00B0F0"/>
                  </a:solidFill>
                  <a:latin typeface="楷体" panose="02010609060101010101" pitchFamily="49" charset="-122"/>
                  <a:ea typeface="楷体" panose="02010609060101010101" pitchFamily="49" charset="-122"/>
                </a:rPr>
                <a:t>沟通内容</a:t>
              </a:r>
              <a:endParaRPr lang="zh-CN" altLang="en-US" sz="2400" b="1" dirty="0">
                <a:solidFill>
                  <a:srgbClr val="00B0F0"/>
                </a:solidFill>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）注册会计师的责任。</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）计划的审计范围和时间。</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）审计工作中发现的问题。</a:t>
              </a:r>
              <a:endParaRPr lang="zh-CN" altLang="en-US" sz="2400" b="1" dirty="0">
                <a:latin typeface="楷体" panose="02010609060101010101" pitchFamily="49" charset="-122"/>
                <a:ea typeface="楷体" panose="02010609060101010101" pitchFamily="49" charset="-122"/>
              </a:endParaRPr>
            </a:p>
            <a:p>
              <a:pPr indent="457200"/>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）注册会计师的独立性。</a:t>
              </a: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a:t>
            </a: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出具审计报告</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76276"/>
            <a:ext cx="10153650" cy="3344803"/>
            <a:chOff x="946620" y="1670343"/>
            <a:chExt cx="10153650" cy="3344803"/>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三、形成审计意见</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581620" y="2953043"/>
              <a:ext cx="9518650" cy="2062103"/>
            </a:xfrm>
            <a:prstGeom prst="rect">
              <a:avLst/>
            </a:prstGeom>
            <a:noFill/>
            <a:ln w="9525">
              <a:noFill/>
              <a:miter lim="800000"/>
            </a:ln>
          </p:spPr>
          <p:txBody>
            <a:bodyPr>
              <a:spAutoFit/>
            </a:bodyPr>
            <a:lstStyle/>
            <a:p>
              <a:pPr indent="457200"/>
              <a:r>
                <a:rPr lang="zh-CN" altLang="en-US" sz="2400" b="1" dirty="0"/>
                <a:t>注册会计师应当就财务报表是否在所有重大方面按照适用的财务报告编制基础编制并实现公允反映形成审计意见。为了形成审计意见，针对财务报表整体是否不存在由于舞弊或错误导致的重大错报，注册会计师应当得出结论，确定是否已就此获取合理保证。</a:t>
              </a:r>
              <a:r>
                <a:rPr lang="zh-CN" altLang="en-US" sz="3200" b="1" dirty="0"/>
                <a:t> </a:t>
              </a:r>
              <a:br>
                <a:rPr lang="zh-CN" altLang="en-US" sz="2400" dirty="0"/>
              </a:b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a:t>
            </a: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出具审计报告</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539750" y="676276"/>
            <a:ext cx="10153650" cy="6176347"/>
            <a:chOff x="946620" y="1670343"/>
            <a:chExt cx="10153650" cy="6176347"/>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pPr indent="457200"/>
              <a:r>
                <a:rPr lang="zh-CN" altLang="en-US" sz="2000" b="1" dirty="0">
                  <a:solidFill>
                    <a:srgbClr val="F79646"/>
                  </a:solidFill>
                  <a:latin typeface="微软雅黑" panose="020B0503020204020204" pitchFamily="34" charset="-122"/>
                  <a:ea typeface="微软雅黑" panose="020B0503020204020204" pitchFamily="34" charset="-122"/>
                </a:rPr>
                <a:t>四、出具审计报告</a:t>
              </a:r>
              <a:endParaRPr lang="zh-CN" altLang="en-US" sz="2000" b="1" dirty="0">
                <a:solidFill>
                  <a:srgbClr val="F79646"/>
                </a:solidFill>
                <a:latin typeface="微软雅黑" panose="020B0503020204020204" pitchFamily="34" charset="-122"/>
                <a:ea typeface="微软雅黑" panose="020B0503020204020204" pitchFamily="34" charset="-122"/>
              </a:endParaRPr>
            </a:p>
          </p:txBody>
        </p:sp>
        <p:sp>
          <p:nvSpPr>
            <p:cNvPr id="20489" name="TextBox 89"/>
            <p:cNvSpPr txBox="1">
              <a:spLocks noChangeArrowheads="1"/>
            </p:cNvSpPr>
            <p:nvPr/>
          </p:nvSpPr>
          <p:spPr bwMode="auto">
            <a:xfrm>
              <a:off x="1581620" y="2953043"/>
              <a:ext cx="9518650" cy="4893647"/>
            </a:xfrm>
            <a:prstGeom prst="rect">
              <a:avLst/>
            </a:prstGeom>
            <a:noFill/>
            <a:ln w="9525">
              <a:noFill/>
              <a:miter lim="800000"/>
            </a:ln>
          </p:spPr>
          <p:txBody>
            <a:bodyPr>
              <a:spAutoFit/>
            </a:bodyPr>
            <a:lstStyle/>
            <a:p>
              <a:pPr indent="457200"/>
              <a:r>
                <a:rPr lang="en-US" altLang="zh-CN" sz="2400" b="1" dirty="0">
                  <a:solidFill>
                    <a:srgbClr val="00B0F0"/>
                  </a:solidFill>
                </a:rPr>
                <a:t>1. </a:t>
              </a:r>
              <a:r>
                <a:rPr lang="zh-CN" altLang="en-US" sz="2400" b="1" dirty="0">
                  <a:solidFill>
                    <a:srgbClr val="00B0F0"/>
                  </a:solidFill>
                </a:rPr>
                <a:t>审计报告概述</a:t>
              </a:r>
              <a:endParaRPr lang="zh-CN" altLang="en-US" sz="2400" b="1" dirty="0">
                <a:solidFill>
                  <a:srgbClr val="00B0F0"/>
                </a:solidFill>
              </a:endParaRPr>
            </a:p>
            <a:p>
              <a:pPr indent="457200"/>
              <a:r>
                <a:rPr lang="zh-CN" altLang="en-US" sz="2400" b="1" dirty="0">
                  <a:solidFill>
                    <a:srgbClr val="00B0F0"/>
                  </a:solidFill>
                </a:rPr>
                <a:t> 审计报告分为标准审计报告和非标准审计报告。</a:t>
              </a:r>
              <a:endParaRPr lang="en-US" altLang="zh-CN" sz="2400" b="1" dirty="0">
                <a:solidFill>
                  <a:srgbClr val="00B0F0"/>
                </a:solidFill>
              </a:endParaRPr>
            </a:p>
            <a:p>
              <a:pPr indent="457200"/>
              <a:r>
                <a:rPr lang="zh-CN" altLang="en-US" sz="2400" b="1" dirty="0"/>
                <a:t> 标准审计报告是指不含有说明段、强调事项段、其他事项段或其他任何修饰性用语的无保留意见的审计报告。其中，无保留意见是指当注册会计师认为财务报表在所有重大方面按照适用的财务报告编制基础编制并实现公允反映时发表的审计意见。包含其他报告责任段，但不含有强调事项段或其他事项段的无保留意见的审计报告也被视为标准审计报告。</a:t>
              </a:r>
              <a:endParaRPr lang="zh-CN" altLang="en-US" sz="2400" b="1" dirty="0"/>
            </a:p>
            <a:p>
              <a:pPr indent="457200"/>
              <a:r>
                <a:rPr lang="zh-CN" altLang="en-US" sz="2400" b="1" dirty="0"/>
                <a:t>非标准审计报告是指带强调事项段或其他事项段的无保留意见的审计报告和非无保留意见的审计报告。非无保留意见的审计报告包括保留意见的审计报告、否定意见的审计报告和无法表示意见的审计报告</a:t>
              </a:r>
              <a:r>
                <a:rPr lang="zh-CN" altLang="en-US" sz="2400" dirty="0"/>
                <a:t>。</a:t>
              </a:r>
              <a:endParaRPr lang="en-US" altLang="zh-CN" sz="2400" dirty="0"/>
            </a:p>
            <a:p>
              <a:pPr indent="457200"/>
              <a:r>
                <a:rPr lang="en-US" altLang="zh-CN"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2. </a:t>
              </a:r>
              <a:r>
                <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rPr>
                <a:t>审计报告范例</a:t>
              </a:r>
              <a:endParaRPr lang="zh-CN" altLang="en-US" sz="2400" b="1" dirty="0">
                <a:solidFill>
                  <a:srgbClr val="00B0F0"/>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4" y="312736"/>
            <a:ext cx="4728567" cy="252414"/>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a:t>
            </a: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en-US"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出具审计报告</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5631852" y="312735"/>
            <a:ext cx="6368061" cy="307977"/>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2140</Words>
  <Application>WPS 演示</Application>
  <PresentationFormat>自定义</PresentationFormat>
  <Paragraphs>138</Paragraphs>
  <Slides>16</Slides>
  <Notes>16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16</vt:i4>
      </vt:variant>
    </vt:vector>
  </HeadingPairs>
  <TitlesOfParts>
    <vt:vector size="30"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Lato Regular</vt:lpstr>
      <vt:lpstr>方正大黑体_GBK</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19</cp:revision>
  <dcterms:created xsi:type="dcterms:W3CDTF">2017-02-25T10:00:00Z</dcterms:created>
  <dcterms:modified xsi:type="dcterms:W3CDTF">2021-12-25T02:12:12Z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